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jpeg" ContentType="image/jpeg"/>
  <Override PartName="/ppt/media/image9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D7A1CA3-9743-4D59-995E-F3AE53D914D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3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latin typeface="Arial"/>
              </a:rPr>
              <a:t>Оригинальные шаблоны для презентаций: </a:t>
            </a:r>
            <a:r>
              <a:rPr b="0" lang="ru-RU" sz="12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https://presentation-creation.ru/powerpoint-templates.html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Бесплатно и без регистрации.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69FA15C-CE9B-4043-B3CD-40B114BAA25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7344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51640" y="4001040"/>
            <a:ext cx="7344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51640" y="40010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015080" y="40010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2734560" y="15566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217840" y="15566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251640" y="40010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2734560" y="40010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217840" y="40010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251640" y="1556640"/>
            <a:ext cx="7344360" cy="46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73443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51640" y="191520"/>
            <a:ext cx="7344360" cy="5673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51640" y="40010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251640" y="1556640"/>
            <a:ext cx="7344360" cy="46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015080" y="40010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251640" y="4001040"/>
            <a:ext cx="7344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7344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51640" y="4001040"/>
            <a:ext cx="7344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251640" y="40010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015080" y="40010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734560" y="15566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217840" y="15566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251640" y="40010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2734560" y="40010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5217840" y="4001040"/>
            <a:ext cx="2364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73443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51640" y="191520"/>
            <a:ext cx="7344360" cy="5673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51640" y="40010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015080" y="40010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5164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015080" y="1556640"/>
            <a:ext cx="35838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51640" y="4001040"/>
            <a:ext cx="73443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67640" y="2344680"/>
            <a:ext cx="6480360" cy="1079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faecd"/>
                </a:solidFill>
                <a:latin typeface="Calibri"/>
              </a:rPr>
              <a:t>Образец</a:t>
            </a:r>
            <a:r>
              <a:rPr b="1" lang="en-US" sz="4400" spc="-1" strike="noStrike">
                <a:solidFill>
                  <a:srgbClr val="1faecd"/>
                </a:solidFill>
                <a:latin typeface="Calibri"/>
              </a:rPr>
              <a:t> </a:t>
            </a:r>
            <a:r>
              <a:rPr b="1" lang="ru-RU" sz="4400" spc="-1" strike="noStrike">
                <a:solidFill>
                  <a:srgbClr val="1faecd"/>
                </a:solidFill>
                <a:latin typeface="Calibri"/>
              </a:rPr>
              <a:t>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3D0A82B-A16F-4D7A-83E7-097C8B427535}" type="datetime">
              <a:rPr b="0" lang="ru-RU" sz="1200" spc="-1" strike="noStrike">
                <a:solidFill>
                  <a:srgbClr val="105766"/>
                </a:solidFill>
                <a:latin typeface="Calibri"/>
              </a:rPr>
              <a:t>24.11.22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92D5A3F-6F3D-4656-A164-107FDB9E3DAC}" type="slidenum">
              <a:rPr b="0" lang="ru-RU" sz="1200" spc="-1" strike="noStrike">
                <a:solidFill>
                  <a:srgbClr val="105766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1faecd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1faecd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1faecd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1faecd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1faecd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1faecd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1faecd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1faecd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1faecd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1faecd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1faecd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1faecd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1CD5A87-CF85-4F9E-92F9-E0C68A2D2EBB}" type="datetime">
              <a:rPr b="0" lang="ru-RU" sz="1200" spc="-1" strike="noStrike">
                <a:solidFill>
                  <a:srgbClr val="105766"/>
                </a:solidFill>
                <a:latin typeface="Calibri"/>
              </a:rPr>
              <a:t>24.11.22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A1139E3-20D7-4C37-94F7-4B896AF0774D}" type="slidenum">
              <a:rPr b="0" lang="ru-RU" sz="1200" spc="-1" strike="noStrike">
                <a:solidFill>
                  <a:srgbClr val="105766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6705720" y="6508800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251640" y="191520"/>
            <a:ext cx="7344360" cy="1223640"/>
          </a:xfrm>
          <a:prstGeom prst="rect">
            <a:avLst/>
          </a:prstGeom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1faecd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251640" y="1556640"/>
            <a:ext cx="7344360" cy="468000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faecd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1faecd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1faecd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1faecd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1faecd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1faecd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1faecd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1faecd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1faecd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1faecd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1faecd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1faecd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1faecd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letogospodne.ru/" TargetMode="Externa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67640" y="260640"/>
            <a:ext cx="7560360" cy="6048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Формы сотрудничества </a:t>
            </a:r>
            <a:br/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Тобольской митрополии и </a:t>
            </a:r>
            <a:br/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Департамента образования г. Тюмени </a:t>
            </a:r>
            <a:br/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для реализации духовно-нравственных мероприятий в школах города</a:t>
            </a:r>
            <a:br/>
            <a:br/>
            <a:br/>
            <a:r>
              <a:rPr b="1" i="1" lang="ru-RU" sz="1600" spc="-1" strike="noStrike">
                <a:solidFill>
                  <a:srgbClr val="c00000"/>
                </a:solidFill>
                <a:latin typeface="Arial"/>
              </a:rPr>
              <a:t>Шилова Надежда Александровна, </a:t>
            </a:r>
            <a:br/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учитель начальных классов МАОУ СОШ № 72 города Тюмени, </a:t>
            </a:r>
            <a:br/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председатель Ассоциации православных педагогов </a:t>
            </a:r>
            <a:br/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Тюменской области</a:t>
            </a:r>
            <a:br/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Picture 2" descr="22"/>
          <p:cNvPicPr/>
          <p:nvPr/>
        </p:nvPicPr>
        <p:blipFill>
          <a:blip r:embed="rId1"/>
          <a:stretch/>
        </p:blipFill>
        <p:spPr>
          <a:xfrm>
            <a:off x="251640" y="188640"/>
            <a:ext cx="1681200" cy="158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251640" y="116640"/>
            <a:ext cx="6768360" cy="1367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"/>
          </a:bodyPr>
          <a:p>
            <a:pPr>
              <a:lnSpc>
                <a:spcPct val="100000"/>
              </a:lnSpc>
            </a:pPr>
            <a:br/>
            <a:br/>
            <a:br/>
            <a:br/>
            <a:br/>
            <a:r>
              <a:rPr b="1" lang="ru-RU" sz="3100" spc="-1" strike="noStrike" u="sng">
                <a:solidFill>
                  <a:srgbClr val="00b050"/>
                </a:solidFill>
                <a:uFillTx/>
                <a:latin typeface="Calibri"/>
              </a:rPr>
              <a:t>ЕЖЕГОДНЫЕ КОНКУРСЫ И МЕРОПРИЯТИЯ</a:t>
            </a:r>
            <a:br/>
            <a:br/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Международный детско-юношеский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литературный  конкурс имени Ивана Шмелева 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«Лето Господне».</a:t>
            </a:r>
            <a:br/>
            <a:br/>
            <a:br/>
            <a:br/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251640" y="2349000"/>
            <a:ext cx="8280720" cy="4384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"/>
          </a:bodyPr>
          <a:p>
            <a:pPr>
              <a:lnSpc>
                <a:spcPct val="100000"/>
              </a:lnSpc>
              <a:spcBef>
                <a:spcPts val="1100"/>
              </a:spcBef>
            </a:pPr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5500" spc="-1" strike="noStrike">
                <a:solidFill>
                  <a:srgbClr val="000000"/>
                </a:solidFill>
                <a:latin typeface="Arial"/>
              </a:rPr>
              <a:t>Конкурс проходит в два этапа. Первый тур  (заочный)  с 1 сентября по </a:t>
            </a: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b="0" lang="ru-RU" sz="5500" spc="-1" strike="noStrike">
                <a:solidFill>
                  <a:srgbClr val="000000"/>
                </a:solidFill>
                <a:latin typeface="Arial"/>
              </a:rPr>
              <a:t>1 декабря 2022 года </a:t>
            </a: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5500" spc="-1" strike="noStrike">
                <a:solidFill>
                  <a:srgbClr val="000000"/>
                </a:solidFill>
                <a:latin typeface="Arial"/>
              </a:rPr>
              <a:t>На конкурс принимаются литературные творческие работы.</a:t>
            </a: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5500" spc="-1" strike="noStrike">
                <a:solidFill>
                  <a:srgbClr val="000000"/>
                </a:solidFill>
                <a:latin typeface="Arial"/>
              </a:rPr>
              <a:t>Возрастные группы: 6-7-е, 8-9-е, 10-11 (12) классы.</a:t>
            </a: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5500" spc="-1" strike="noStrike">
                <a:solidFill>
                  <a:srgbClr val="000000"/>
                </a:solidFill>
                <a:latin typeface="Arial"/>
              </a:rPr>
              <a:t>Тематические направления конкурса предполагают знакомство с историческими материалами, древнерусскими текстами, классическими и современными литературными произведениями, отражающими систему православных ценностей.</a:t>
            </a: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5500" spc="-1" strike="noStrike">
                <a:solidFill>
                  <a:srgbClr val="000000"/>
                </a:solidFill>
                <a:latin typeface="Arial"/>
              </a:rPr>
              <a:t>Положение о конкурсе, тематические направления и примерные жанры творческих работ представлены на сайте конкурса: </a:t>
            </a:r>
            <a:r>
              <a:rPr b="1" lang="ru-RU" sz="5500" spc="-1" strike="noStrike" u="sng">
                <a:solidFill>
                  <a:srgbClr val="ff8119"/>
                </a:solidFill>
                <a:uFillTx/>
                <a:latin typeface="Arial"/>
                <a:hlinkClick r:id="rId1"/>
              </a:rPr>
              <a:t>www.letogospodne.ru</a:t>
            </a:r>
            <a:endParaRPr b="0" lang="ru-RU" sz="5500" spc="-1" strike="noStrike">
              <a:solidFill>
                <a:srgbClr val="1faecd"/>
              </a:solidFill>
              <a:latin typeface="Calibri"/>
            </a:endParaRPr>
          </a:p>
        </p:txBody>
      </p:sp>
      <p:pic>
        <p:nvPicPr>
          <p:cNvPr id="113" name="Picture 3" descr=""/>
          <p:cNvPicPr/>
          <p:nvPr/>
        </p:nvPicPr>
        <p:blipFill>
          <a:blip r:embed="rId2"/>
          <a:srcRect l="5738" t="-4253" r="0" b="0"/>
          <a:stretch/>
        </p:blipFill>
        <p:spPr>
          <a:xfrm>
            <a:off x="5879880" y="692640"/>
            <a:ext cx="3084120" cy="143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251640" y="476640"/>
            <a:ext cx="734436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1000"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ОБЩЕРОССИЙСКАЯ ОЛИМПИАДА ШКОЛЬНИКОВ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ПО «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</a:rPr>
              <a:t>ОСНОВАМ ПРАВОСЛАВНОЙ КУЛЬТУРЫ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»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«РУСЬ СВЯТАЯ! ХРАНИ ВЕРУ ПРАВОСЛАВНУЮ!»</a:t>
            </a:r>
            <a:br/>
            <a:br/>
            <a:br/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251640" y="2225160"/>
            <a:ext cx="7344360" cy="4011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0000"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r>
              <a:rPr b="0" lang="ru-RU" sz="4900" spc="-1" strike="noStrike">
                <a:solidFill>
                  <a:srgbClr val="000000"/>
                </a:solidFill>
                <a:latin typeface="Arial"/>
              </a:rPr>
              <a:t>В Олимпиаде участвуют учащиеся 4-11(12) классов всех видов образовательных учреждений. </a:t>
            </a: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r>
              <a:rPr b="0" lang="ru-RU" sz="4900" spc="-1" strike="noStrike">
                <a:solidFill>
                  <a:srgbClr val="000000"/>
                </a:solidFill>
                <a:latin typeface="Arial"/>
              </a:rPr>
              <a:t>Олимпиада проходит в три этапа:</a:t>
            </a: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r>
              <a:rPr b="0" lang="ru-RU" sz="4900" spc="-1" strike="noStrike">
                <a:solidFill>
                  <a:srgbClr val="000000"/>
                </a:solidFill>
                <a:latin typeface="Arial"/>
              </a:rPr>
              <a:t>- школьный тур  </a:t>
            </a:r>
            <a:r>
              <a:rPr b="1" lang="ru-RU" sz="4900" spc="-1" strike="noStrike">
                <a:solidFill>
                  <a:srgbClr val="000000"/>
                </a:solidFill>
                <a:latin typeface="Arial"/>
              </a:rPr>
              <a:t>с 15 октября 2022 г. по 14  января 2023 г</a:t>
            </a:r>
            <a:r>
              <a:rPr b="0" lang="ru-RU" sz="49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r>
              <a:rPr b="0" lang="ru-RU" sz="4900" spc="-1" strike="noStrike">
                <a:solidFill>
                  <a:srgbClr val="000000"/>
                </a:solidFill>
                <a:latin typeface="Arial"/>
              </a:rPr>
              <a:t>Темы Олимпиады  на 2022/2023 учебного года:</a:t>
            </a: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98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4900" spc="-1" strike="noStrike">
                <a:solidFill>
                  <a:srgbClr val="000000"/>
                </a:solidFill>
                <a:latin typeface="Arial"/>
              </a:rPr>
              <a:t>Образование духовное и светское 19-20 вв.;</a:t>
            </a: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98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4900" spc="-1" strike="noStrike">
                <a:solidFill>
                  <a:srgbClr val="000000"/>
                </a:solidFill>
                <a:latin typeface="Arial"/>
              </a:rPr>
              <a:t>Церковь и государство в 1920-е годы.</a:t>
            </a: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r>
              <a:rPr b="0" lang="ru-RU" sz="4900" spc="-1" strike="noStrike">
                <a:solidFill>
                  <a:srgbClr val="000000"/>
                </a:solidFill>
                <a:latin typeface="Arial"/>
              </a:rPr>
              <a:t>Сайт Олимпиады: </a:t>
            </a:r>
            <a:r>
              <a:rPr b="0" lang="ru-RU" sz="4900" spc="-1" strike="noStrike">
                <a:solidFill>
                  <a:srgbClr val="c00000"/>
                </a:solidFill>
                <a:latin typeface="Arial"/>
              </a:rPr>
              <a:t>opk.pravolimp.ru. </a:t>
            </a: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81"/>
              </a:spcBef>
            </a:pP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281"/>
              </a:spcBef>
            </a:pPr>
            <a:endParaRPr b="0" lang="ru-RU" sz="4900" spc="-1" strike="noStrike">
              <a:solidFill>
                <a:srgbClr val="1faecd"/>
              </a:solidFill>
              <a:latin typeface="Calibri"/>
            </a:endParaRPr>
          </a:p>
        </p:txBody>
      </p:sp>
      <p:pic>
        <p:nvPicPr>
          <p:cNvPr id="116" name="Рисунок 1" descr=""/>
          <p:cNvPicPr/>
          <p:nvPr/>
        </p:nvPicPr>
        <p:blipFill>
          <a:blip r:embed="rId1"/>
          <a:srcRect l="20838" t="540" r="4814" b="0"/>
          <a:stretch/>
        </p:blipFill>
        <p:spPr>
          <a:xfrm>
            <a:off x="5580000" y="91800"/>
            <a:ext cx="2303640" cy="164376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" descr=""/>
          <p:cNvPicPr/>
          <p:nvPr/>
        </p:nvPicPr>
        <p:blipFill>
          <a:blip r:embed="rId2"/>
          <a:srcRect l="0" t="0" r="5177" b="0"/>
          <a:stretch/>
        </p:blipFill>
        <p:spPr>
          <a:xfrm>
            <a:off x="6834960" y="1453680"/>
            <a:ext cx="2098080" cy="1541880"/>
          </a:xfrm>
          <a:prstGeom prst="rect">
            <a:avLst/>
          </a:prstGeom>
          <a:ln>
            <a:noFill/>
          </a:ln>
        </p:spPr>
      </p:pic>
      <p:pic>
        <p:nvPicPr>
          <p:cNvPr id="118" name="Объект 4" descr=""/>
          <p:cNvPicPr/>
          <p:nvPr/>
        </p:nvPicPr>
        <p:blipFill>
          <a:blip r:embed="rId3"/>
          <a:stretch/>
        </p:blipFill>
        <p:spPr>
          <a:xfrm>
            <a:off x="438480" y="1211760"/>
            <a:ext cx="4379400" cy="101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ЕПАРХИАЛЬНЫЙ КОНКУРС</a:t>
            </a:r>
            <a:br/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ДЕТСКОГО ТВОРЧЕСТВА И ПЕДАГОГИЧЕСКОГО МАСТЕРСТВА</a:t>
            </a:r>
            <a:br/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«СИБИРЬ, ОСВЯЩЕННАЯ СВЕТОМ ВЕРЫ»</a:t>
            </a:r>
            <a:br/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251640" y="1268640"/>
            <a:ext cx="8352720" cy="496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Цель  - отбор и внедрение наиболее эффективных методик духовно-нравственного воспитания в рамках регионального компонента в педагогическую деятельность учебных заведений Тюменской области.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Конкурс для детей проходит в одной возрастной категории 10-17 лет в 6 номинациях только в командном варианте, конкурс для педагогов - в 8 номинациях.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Первый этап осуществляется на уровне образовательных учреждений в период с 1 ноября 2022 года по 15 января 2023 года 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Дети представляют литературные и исследовательские работы и рисунки о храмах и святынях нашей епархии, а также по следующей тематике: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«Социальный портрет приходского духовенства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XVIII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-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XIX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вв. на примере…..». 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«Пути духовного возрождения Сибирской епархии на примере моего храма»; 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«Возвращение православных святынь в храмы ТТЕ»;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«История становления прихода храма….»;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«Храм малой родины». 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Творческий проект в виде альманаха, альбома, видеофильма на тему «Мир моей….(гимназии, училища, воскресной школы)», проектно-исследовательские работы по историко-церковному краеведению и проект по одному из основных церковных праздников с раскрытием его духовного смысла.</a:t>
            </a:r>
            <a:endParaRPr b="0" lang="ru-RU" sz="1600" spc="-1" strike="noStrike">
              <a:solidFill>
                <a:srgbClr val="1faecd"/>
              </a:solidFill>
              <a:latin typeface="Calibri"/>
            </a:endParaRPr>
          </a:p>
        </p:txBody>
      </p:sp>
      <p:pic>
        <p:nvPicPr>
          <p:cNvPr id="121" name="Рисунок 0" descr="bp2_2.jpg"/>
          <p:cNvPicPr/>
          <p:nvPr/>
        </p:nvPicPr>
        <p:blipFill>
          <a:blip r:embed="rId1"/>
          <a:srcRect l="547" t="2128" r="809" b="3281"/>
          <a:stretch/>
        </p:blipFill>
        <p:spPr>
          <a:xfrm>
            <a:off x="7375320" y="188640"/>
            <a:ext cx="1624320" cy="11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ЕПАРХИАЛЬНЫЙ КОНКУРС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ДЕТСКОГО ТВОРЧЕСТВА И ПЕДАГОГИЧЕСКОГО МАСТЕРСТВА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«СИБИРЬ, ОСВЯЩЕННАЯ СВЕТОМ ВЕРЫ»</a:t>
            </a:r>
            <a:br/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251640" y="1556640"/>
            <a:ext cx="7992360" cy="4680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2000"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Педагоги предоставляют конкурсные работы в следующих жанрах и тематике: </a:t>
            </a:r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Методические разработки уроков, посвященных сибирским святым.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Сценарии театрализованных представлений и устных журналов православной региональной тематики.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Библиотечные уроки по православному краеведению. 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Исторические альбомы и летописи храмов.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Художественная и историческая фотография по местному православному краеведению в виде альбомов, альманахов, географических карт с пояснительными записками.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Сборники викторин, конкурсов, олимпиад по региональному православному компоненту для педагогов и детей.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Проект-исследовательская работа о культуре речи народов, населяющих Сибирь. 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Проект по истории русской православной книжности и словесности. Православие в творчестве русских писателей. Труды святителя Иоанна Тобольского.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Видеоролик (5-7 мин) +видеоряд «Сибирь, освященная светом веры»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Разработка квеста «Таинства Церкви»</a:t>
            </a: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4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ВСЕРОССИЙСКИЙ КОНКУРС В ОБЛАСТИ ПЕДАГОГИКИ,</a:t>
            </a:r>
            <a:br/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РАБОТЫ С ДЕТЬМИ И МОЛОДЕЖЬЮ ДО 20 ЛЕТ</a:t>
            </a:r>
            <a:br/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«</a:t>
            </a: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ЗА НРАВСТВЕННЫЙ ПОДВИГ УЧИТЕЛЯ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»</a:t>
            </a:r>
            <a:br/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251640" y="1412640"/>
            <a:ext cx="7344360" cy="4824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000"/>
          </a:bodyPr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6400" spc="-1" strike="noStrike" u="sng">
                <a:solidFill>
                  <a:srgbClr val="000000"/>
                </a:solidFill>
                <a:uFillTx/>
                <a:latin typeface="Arial"/>
              </a:rPr>
              <a:t>Цели Конкурса:</a:t>
            </a: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rgbClr val="000000"/>
                </a:solidFill>
                <a:latin typeface="Arial"/>
              </a:rPr>
              <a:t>укрепление взаимодействия светской и церковной систем образования по духовно-нравственному воспитанию и образованию граждан Российской Федерации;</a:t>
            </a: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rgbClr val="000000"/>
                </a:solidFill>
                <a:latin typeface="Arial"/>
              </a:rPr>
              <a:t>стимулирование творчества педагогов и воспитателей образовательных учреждений и поощрения их за многолетнее высокое качество духовно- нравственного воспитания и образования детей и молодежи, за внедрение инновационных разработок в сферу образования, содействующих духовно-нравственному развитию детей и молодежи;</a:t>
            </a: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rgbClr val="000000"/>
                </a:solidFill>
                <a:latin typeface="Arial"/>
              </a:rPr>
              <a:t>выявление и распространение лучших систем воспитания, обучения и внеучебной работы с детьми и молодежью; программ духовно-нравственного воспитания детей и молодежи, постоянно проживающие на территории Российской Федерации.</a:t>
            </a: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281"/>
              </a:spcBef>
            </a:pP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rgbClr val="000000"/>
                </a:solidFill>
                <a:latin typeface="Arial"/>
              </a:rPr>
              <a:t>Конкурс проводится в </a:t>
            </a:r>
            <a:r>
              <a:rPr b="1" lang="ru-RU" sz="6400" spc="-1" strike="noStrike">
                <a:solidFill>
                  <a:srgbClr val="000000"/>
                </a:solidFill>
                <a:latin typeface="Arial"/>
              </a:rPr>
              <a:t>3 этапа</a:t>
            </a:r>
            <a:r>
              <a:rPr b="0" lang="ru-RU" sz="6400" spc="-1" strike="noStrike">
                <a:solidFill>
                  <a:srgbClr val="000000"/>
                </a:solidFill>
                <a:latin typeface="Arial"/>
              </a:rPr>
              <a:t>: </a:t>
            </a: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rgbClr val="000000"/>
                </a:solidFill>
                <a:latin typeface="Arial"/>
              </a:rPr>
              <a:t>I этап – региональный (в пределах Тобольско-Тюменской епархии),</a:t>
            </a: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6400" spc="-1" strike="noStrike">
                <a:solidFill>
                  <a:srgbClr val="000000"/>
                </a:solidFill>
                <a:latin typeface="Arial"/>
              </a:rPr>
              <a:t>II</a:t>
            </a:r>
            <a:r>
              <a:rPr b="0" lang="ru-RU" sz="6400" spc="-1" strike="noStrike">
                <a:solidFill>
                  <a:srgbClr val="000000"/>
                </a:solidFill>
                <a:latin typeface="Arial"/>
              </a:rPr>
              <a:t> этап -межрегиональный (на уровне федеральных округов),</a:t>
            </a: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6400" spc="-1" strike="noStrike">
                <a:solidFill>
                  <a:srgbClr val="000000"/>
                </a:solidFill>
                <a:latin typeface="Arial"/>
              </a:rPr>
              <a:t>III </a:t>
            </a:r>
            <a:r>
              <a:rPr b="0" lang="ru-RU" sz="6400" spc="-1" strike="noStrike">
                <a:solidFill>
                  <a:srgbClr val="000000"/>
                </a:solidFill>
                <a:latin typeface="Arial"/>
              </a:rPr>
              <a:t>этап – Всероссийский.</a:t>
            </a:r>
            <a:endParaRPr b="0" lang="ru-RU" sz="6400" spc="-1" strike="noStrike">
              <a:solidFill>
                <a:srgbClr val="1faecd"/>
              </a:solidFill>
              <a:latin typeface="Calibri"/>
            </a:endParaRPr>
          </a:p>
        </p:txBody>
      </p:sp>
      <p:pic>
        <p:nvPicPr>
          <p:cNvPr id="126" name="Рисунок 1" descr=""/>
          <p:cNvPicPr/>
          <p:nvPr/>
        </p:nvPicPr>
        <p:blipFill>
          <a:blip r:embed="rId1"/>
          <a:stretch/>
        </p:blipFill>
        <p:spPr>
          <a:xfrm>
            <a:off x="7164360" y="188640"/>
            <a:ext cx="1742760" cy="132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251640" y="1556640"/>
            <a:ext cx="7344360" cy="468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0" lang="ru-RU" sz="5400" spc="-1" strike="noStrike">
                <a:solidFill>
                  <a:srgbClr val="1faecd"/>
                </a:solidFill>
                <a:latin typeface="Arial"/>
              </a:rPr>
              <a:t>СПАСИБО </a:t>
            </a:r>
            <a:endParaRPr b="0" lang="ru-RU" sz="5400" spc="-1" strike="noStrike">
              <a:solidFill>
                <a:srgbClr val="1faecd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0" lang="ru-RU" sz="5400" spc="-1" strike="noStrike">
                <a:solidFill>
                  <a:srgbClr val="1faecd"/>
                </a:solidFill>
                <a:latin typeface="Arial"/>
              </a:rPr>
              <a:t>ЗА </a:t>
            </a:r>
            <a:endParaRPr b="0" lang="ru-RU" sz="5400" spc="-1" strike="noStrike">
              <a:solidFill>
                <a:srgbClr val="1faecd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0" lang="ru-RU" sz="5400" spc="-1" strike="noStrike">
                <a:solidFill>
                  <a:srgbClr val="1faecd"/>
                </a:solidFill>
                <a:latin typeface="Arial"/>
              </a:rPr>
              <a:t>ВНИМАНИЕ!</a:t>
            </a:r>
            <a:endParaRPr b="0" lang="ru-RU" sz="5400" spc="-1" strike="noStrike">
              <a:solidFill>
                <a:srgbClr val="1faecd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251640" y="1556640"/>
            <a:ext cx="7344360" cy="468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rcRect l="2652" t="4932" r="3195" b="8856"/>
          <a:stretch/>
        </p:blipFill>
        <p:spPr>
          <a:xfrm>
            <a:off x="971640" y="260640"/>
            <a:ext cx="7128360" cy="621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7" name="Table 2"/>
          <p:cNvGraphicFramePr/>
          <p:nvPr/>
        </p:nvGraphicFramePr>
        <p:xfrm>
          <a:off x="323640" y="188640"/>
          <a:ext cx="8496720" cy="6408360"/>
        </p:xfrm>
        <a:graphic>
          <a:graphicData uri="http://schemas.openxmlformats.org/drawingml/2006/table">
            <a:tbl>
              <a:tblPr/>
              <a:tblGrid>
                <a:gridCol w="506160"/>
                <a:gridCol w="7054200"/>
                <a:gridCol w="936360"/>
              </a:tblGrid>
              <a:tr h="674280">
                <a:tc gridSpan="3">
                  <a:txBody>
                    <a:bodyPr lIns="58680" rIns="58680" tIns="0" bIns="0">
                      <a:noAutofit/>
                    </a:bodyPr>
                    <a:p>
                      <a:pPr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344"/>
                        </a:lnSpc>
                      </a:pPr>
                      <a:r>
                        <a:rPr b="1" lang="ru-RU" sz="18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2.Работа с педагогами муниципальных образовательных организаций города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877400"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2.1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marL="12600"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2600"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участия педагогов г Тюмени в в  курсах повышения квалификации по предмету «Основы православной культуры» для педагогов общеобразовательных школ Тюменской области, организованных Тобольско-Тюменской Епархией при поддержке Правительства Тюменской области, департамента образования и науки Тюменской области, совместно с Тюменским областным институтом развития регионального образования (ТОГИРРО) в целях совершенствования форм и методов преподавания модуля «Основы православной культуры» в рамках комплексного учебного курса «Основы религиозных культур и светской этики».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Март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1365480"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2.2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участия педагогов образовательных организаций г. Тюмени в научно-практических конференциях по инициативе Тобольско-Тюменской епархии: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ts val="1344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Филофеевские образовательные чтения;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ts val="1344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Международные Рождественские образовательные чтения (г. Москва);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ts val="1344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Кирилло-Мефодиевские чтения;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ts val="1344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Тематические научно-практические конференции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1194840"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2.3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участия педагогов г Тюмени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ts val="1344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ежегодном  Всероссийском конкурсе в области педагогики, воспитания и работы с детьми и молодежью до 20 лет «За нравственный подвиг учителя»;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ts val="1344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заочном епархиальном методическом конкурсе «Сибирь, освященная светом веры»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Сентябрь-май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682920"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2.4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Вручение педагогам образовательных организаций г Тюмени Архиерейских грамот за активное участие в деле духовно-нравственного воспитания подрастающего поколения.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Октябрь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380520"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совместных проектов  по духовно-нравственному просвещению педагогов и обучающихся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 lIns="58680" rIns="5868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8680" marR="58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251640" y="1556640"/>
            <a:ext cx="7344360" cy="468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1faecd"/>
              </a:solidFill>
              <a:latin typeface="Calibri"/>
            </a:endParaRPr>
          </a:p>
        </p:txBody>
      </p:sp>
      <p:pic>
        <p:nvPicPr>
          <p:cNvPr id="100" name="Рисунок 3" descr=""/>
          <p:cNvPicPr/>
          <p:nvPr/>
        </p:nvPicPr>
        <p:blipFill>
          <a:blip r:embed="rId1"/>
          <a:srcRect l="3126" t="0" r="3126" b="37497"/>
          <a:stretch/>
        </p:blipFill>
        <p:spPr>
          <a:xfrm>
            <a:off x="285840" y="214200"/>
            <a:ext cx="8750520" cy="645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Объект 3" descr=""/>
          <p:cNvPicPr/>
          <p:nvPr/>
        </p:nvPicPr>
        <p:blipFill>
          <a:blip r:embed="rId1"/>
          <a:srcRect l="3126" t="62219" r="3126" b="0"/>
          <a:stretch/>
        </p:blipFill>
        <p:spPr>
          <a:xfrm>
            <a:off x="683640" y="548640"/>
            <a:ext cx="8136720" cy="496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4" name="Table 2"/>
          <p:cNvGraphicFramePr/>
          <p:nvPr/>
        </p:nvGraphicFramePr>
        <p:xfrm>
          <a:off x="251640" y="116640"/>
          <a:ext cx="8892000" cy="6408360"/>
        </p:xfrm>
        <a:graphic>
          <a:graphicData uri="http://schemas.openxmlformats.org/drawingml/2006/table">
            <a:tbl>
              <a:tblPr/>
              <a:tblGrid>
                <a:gridCol w="7776720"/>
                <a:gridCol w="1115280"/>
              </a:tblGrid>
              <a:tr h="759600">
                <a:tc gridSpan="2">
                  <a:txBody>
                    <a:bodyPr lIns="64440" rIns="6444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3.Работа с воспитанниками и обучающимися  муниципальных образовательных организаций в сфере духовно-нравственного воспитания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784240"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StarSymbol"/>
                        <a:buAutoNum type="arabicPeriod"/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Участие обучающихся и воспитанников образовательных организаций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города Тюмени: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 международном детско-юношеском литературном конкурсе имени Ивана Шмелева «Лето Господне»;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 заочном епархиальном конкурсе детского творчества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«Сибирь, освященная светом веры»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-  в епархиальной выставке - конкурсе декоративно-прикладного  творчества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«Русь святая молодая Православная!»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течении года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2278080"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2.Участие обучающихся и воспитанников образовательных учреждений г. Тюмени в мероприятиях, посвященных церковно- государственным праздникам: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День семьи, любви и верности (8 июля,),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День Сибири (8 ноября),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Рождество Христово (7 января),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Пасха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-     День славянской письменности и культуры (24 мая).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256320">
                <a:tc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256320">
                <a:tc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256320">
                <a:tc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6" name="Table 2"/>
          <p:cNvGraphicFramePr/>
          <p:nvPr/>
        </p:nvGraphicFramePr>
        <p:xfrm>
          <a:off x="251640" y="332640"/>
          <a:ext cx="8892000" cy="5693760"/>
        </p:xfrm>
        <a:graphic>
          <a:graphicData uri="http://schemas.openxmlformats.org/drawingml/2006/table">
            <a:tbl>
              <a:tblPr/>
              <a:tblGrid>
                <a:gridCol w="7200720"/>
                <a:gridCol w="1691640"/>
              </a:tblGrid>
              <a:tr h="2188440"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3.Участие обучающихся и воспитанников образовательных организаций 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Г. Тюмени в детских научно-практической конференции «Православные истоки русской словесности и культуры»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Май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</a:tr>
              <a:tr h="1458720"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4. Участие обучающихся и воспитанников образовательных организаций 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г. Тюмени во Всероссийской олимпиаде школьников по Основам православной культуры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Сентябрь-апрель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2046600"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5. Обеспечение образовательных организаций г Тюмени информационно-тематическими буклетами, флайерами и видеороликами по реализации курсов «Основы религиозных культур и светской этики» и «Основы духовно-нравственной культуры народов России».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64440" rIns="6444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440" marR="64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251640" y="33264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8" name="Table 2"/>
          <p:cNvGraphicFramePr/>
          <p:nvPr/>
        </p:nvGraphicFramePr>
        <p:xfrm>
          <a:off x="251640" y="1484640"/>
          <a:ext cx="8352720" cy="3744000"/>
        </p:xfrm>
        <a:graphic>
          <a:graphicData uri="http://schemas.openxmlformats.org/drawingml/2006/table">
            <a:tbl>
              <a:tblPr/>
              <a:tblGrid>
                <a:gridCol w="449280"/>
                <a:gridCol w="5826240"/>
                <a:gridCol w="2077200"/>
              </a:tblGrid>
              <a:tr h="437400">
                <a:tc gridSpan="3"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344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Работа с родителями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306960"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встреч (родительских собраний) для родителей обучающихся образовательных организаций г Тюмени: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marL="285840" indent="-285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 выбору модулей курса «Основы религиозных культур и светской этики»;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-по духовно-нравственному просвещению и воспитанию;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-организация встреч с православными учеными, писателями, педагогами и др.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51640" y="191520"/>
            <a:ext cx="734436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0" name="Table 2"/>
          <p:cNvGraphicFramePr/>
          <p:nvPr/>
        </p:nvGraphicFramePr>
        <p:xfrm>
          <a:off x="251640" y="548640"/>
          <a:ext cx="7776360" cy="5283360"/>
        </p:xfrm>
        <a:graphic>
          <a:graphicData uri="http://schemas.openxmlformats.org/drawingml/2006/table">
            <a:tbl>
              <a:tblPr/>
              <a:tblGrid>
                <a:gridCol w="418320"/>
                <a:gridCol w="6203160"/>
                <a:gridCol w="1154880"/>
              </a:tblGrid>
              <a:tr h="946800">
                <a:tc gridSpan="3"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344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Экскурсионная работа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ts val="1344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858320"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паломнических поездок и экскурсий для победителей совместных конкурсов и олимпиад, а также для учителей, обучающихся и их родителей по заявкам образовательных организаций. г Тюмени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2478240"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посещения музеев Тобольско - Тюменской епархии: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История Православия Сибири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  <a:p>
                      <a:pPr marL="343080"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Экскурсия по Тобольскому Кремлю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ts val="1344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Application>LibreOffice/6.4.0.3$Windows_x86 LibreOffice_project/b0a288ab3d2d4774cb44b62f04d5d28733ac6df8</Application>
  <Words>1082</Words>
  <Paragraphs>163</Paragraphs>
  <Company>presentation-creation.ru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2018-02-25T09:09:03Z</dcterms:created>
  <dc:creator>obstinate</dc:creator>
  <dc:description>Шаблон презентации с сайта https://presentation-creation.ru/</dc:description>
  <dc:language>ru-RU</dc:language>
  <cp:lastModifiedBy>Галина В. Агеева</cp:lastModifiedBy>
  <dcterms:modified xsi:type="dcterms:W3CDTF">2022-11-23T11:15:01Z</dcterms:modified>
  <cp:revision>1261</cp:revision>
  <dc:subject/>
  <dc:title>Бордюр голубых оттенков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presentation-creation.ru</vt:lpwstr>
  </property>
  <property fmtid="{D5CDD505-2E9C-101B-9397-08002B2CF9AE}" pid="4" name="HiddenSlides">
    <vt:i4>0</vt:i4>
  </property>
  <property fmtid="{D5CDD505-2E9C-101B-9397-08002B2CF9AE}" pid="5" name="HyperlinkBase">
    <vt:lpwstr>https://presentation-creation.ru/powerpoint-templates.html</vt:lpwstr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Экран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15</vt:i4>
  </property>
</Properties>
</file>